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974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6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5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7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3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59DA5-8D84-4509-993C-9E965A468F2A}" type="datetimeFigureOut">
              <a:rPr lang="en-US" smtClean="0"/>
              <a:t>11/28/2023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05274-F6C6-4AAC-9E52-F25F15D0FB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44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73862"/>
          </a:xfrm>
        </p:spPr>
        <p:txBody>
          <a:bodyPr>
            <a:normAutofit/>
          </a:bodyPr>
          <a:lstStyle/>
          <a:p>
            <a:pPr algn="r"/>
            <a:r>
              <a:rPr lang="en-US" sz="2400" b="1" dirty="0" smtClean="0">
                <a:latin typeface="+mn-lt"/>
              </a:rPr>
              <a:t>University of </a:t>
            </a:r>
            <a:r>
              <a:rPr lang="en-US" sz="2400" b="1" dirty="0" err="1" smtClean="0">
                <a:latin typeface="+mn-lt"/>
              </a:rPr>
              <a:t>Basrah</a:t>
            </a:r>
            <a:r>
              <a:rPr lang="en-US" sz="2400" b="1" dirty="0" smtClean="0">
                <a:latin typeface="+mn-lt"/>
              </a:rPr>
              <a:t>	</a:t>
            </a:r>
            <a:br>
              <a:rPr lang="en-US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College of Nursing</a:t>
            </a:r>
            <a:endParaRPr lang="en-US" sz="2400" b="1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2846231"/>
            <a:ext cx="9144000" cy="3232597"/>
          </a:xfrm>
        </p:spPr>
        <p:txBody>
          <a:bodyPr/>
          <a:lstStyle/>
          <a:p>
            <a:r>
              <a:rPr lang="en-US" sz="3200" dirty="0" smtClean="0">
                <a:latin typeface="Algerian" panose="04020705040A02060702" pitchFamily="82" charset="0"/>
              </a:rPr>
              <a:t>Management &amp;Leadership in Nursing</a:t>
            </a:r>
          </a:p>
          <a:p>
            <a:r>
              <a:rPr lang="en-US" sz="3200" b="1" dirty="0" smtClean="0">
                <a:latin typeface="Agency FB" panose="020B0503020202020204" pitchFamily="34" charset="0"/>
              </a:rPr>
              <a:t>Electronic Management</a:t>
            </a:r>
            <a:endParaRPr lang="en-US" dirty="0"/>
          </a:p>
          <a:p>
            <a:pPr algn="l"/>
            <a:endParaRPr lang="en-US" b="1" dirty="0" smtClean="0"/>
          </a:p>
          <a:p>
            <a:pPr algn="l"/>
            <a:r>
              <a:rPr lang="en-US" b="1" dirty="0" smtClean="0"/>
              <a:t>Lecture seven</a:t>
            </a:r>
          </a:p>
          <a:p>
            <a:pPr algn="l"/>
            <a:r>
              <a:rPr lang="en-US" b="1" dirty="0" smtClean="0"/>
              <a:t>Prepared by </a:t>
            </a:r>
            <a:r>
              <a:rPr lang="en-US" b="1" dirty="0" smtClean="0"/>
              <a:t>assist lect. Noor </a:t>
            </a:r>
            <a:r>
              <a:rPr lang="en-US" b="1" dirty="0" err="1" smtClean="0"/>
              <a:t>salah</a:t>
            </a:r>
            <a:r>
              <a:rPr lang="en-US" b="1" dirty="0" smtClean="0"/>
              <a:t> </a:t>
            </a:r>
            <a:r>
              <a:rPr lang="en-US" b="1" dirty="0" err="1" smtClean="0"/>
              <a:t>shreaf</a:t>
            </a:r>
            <a:r>
              <a:rPr lang="en-US" b="1" dirty="0" smtClean="0"/>
              <a:t> </a:t>
            </a:r>
            <a:endParaRPr lang="en-US" b="1" dirty="0" smtClean="0"/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636" y="1079680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711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Modeling Critical Thinking</a:t>
            </a:r>
          </a:p>
          <a:p>
            <a:pPr marL="0" indent="0" algn="l">
              <a:buNone/>
            </a:pPr>
            <a:r>
              <a:rPr lang="en-US" dirty="0" smtClean="0"/>
              <a:t>Nurses use critical thinking continually while caring for patients, </a:t>
            </a:r>
          </a:p>
          <a:p>
            <a:pPr marL="0" indent="0" algn="l">
              <a:buNone/>
            </a:pPr>
            <a:r>
              <a:rPr lang="en-US" dirty="0" smtClean="0"/>
              <a:t>coordinating care, collaborating with others, advocating for patients, </a:t>
            </a:r>
          </a:p>
          <a:p>
            <a:pPr marL="0" indent="0" algn="l">
              <a:buNone/>
            </a:pPr>
            <a:r>
              <a:rPr lang="en-US" dirty="0" smtClean="0"/>
              <a:t>problem solving, resolving issues, and ensuring that safe and quality patient care is provided. </a:t>
            </a:r>
          </a:p>
          <a:p>
            <a:pPr marL="0" indent="0" algn="l">
              <a:buNone/>
            </a:pPr>
            <a:r>
              <a:rPr lang="en-US" dirty="0" smtClean="0"/>
              <a:t> leaders and managers play a pivotal role in helping staff members enhance their critical thinking skills .A major function of nurse leaders and managers is to be a role model for staff by being critical </a:t>
            </a:r>
          </a:p>
          <a:p>
            <a:pPr marL="0" indent="0" algn="l">
              <a:buNone/>
            </a:pPr>
            <a:r>
              <a:rPr lang="en-US" dirty="0" smtClean="0"/>
              <a:t>thinkers themselves.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47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REFERENCES</a:t>
            </a:r>
            <a:endParaRPr lang="en-US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Koontz H &amp;</a:t>
            </a:r>
            <a:r>
              <a:rPr lang="en-US" dirty="0" err="1"/>
              <a:t>Weihrich</a:t>
            </a:r>
            <a:r>
              <a:rPr lang="en-US" dirty="0"/>
              <a:t> H . Essentials of management an international </a:t>
            </a:r>
          </a:p>
          <a:p>
            <a:pPr marL="0" indent="0" algn="l">
              <a:buNone/>
            </a:pPr>
            <a:r>
              <a:rPr lang="en-US" dirty="0"/>
              <a:t>perspective. (</a:t>
            </a:r>
            <a:r>
              <a:rPr lang="en-US" dirty="0" err="1"/>
              <a:t>Istedn</a:t>
            </a:r>
            <a:r>
              <a:rPr lang="en-US" dirty="0"/>
              <a:t>). New Delhi: Tata McGraw Hill publishers; 2007.</a:t>
            </a:r>
          </a:p>
          <a:p>
            <a:pPr algn="l" rtl="0"/>
            <a:r>
              <a:rPr lang="en-US" dirty="0" smtClean="0"/>
              <a:t>Koontz </a:t>
            </a:r>
            <a:r>
              <a:rPr lang="en-US" dirty="0"/>
              <a:t>H &amp;</a:t>
            </a:r>
            <a:r>
              <a:rPr lang="en-US" dirty="0" err="1"/>
              <a:t>Weihrich</a:t>
            </a:r>
            <a:r>
              <a:rPr lang="en-US" dirty="0"/>
              <a:t> H. Management a global perspective. 1st </a:t>
            </a:r>
            <a:r>
              <a:rPr lang="en-US" dirty="0" err="1"/>
              <a:t>edn</a:t>
            </a:r>
            <a:r>
              <a:rPr lang="en-US" dirty="0"/>
              <a:t>. New </a:t>
            </a:r>
            <a:r>
              <a:rPr lang="en-US" dirty="0" smtClean="0"/>
              <a:t>Delhi</a:t>
            </a:r>
            <a:r>
              <a:rPr lang="en-US" dirty="0"/>
              <a:t>: Tata Mc. </a:t>
            </a:r>
            <a:r>
              <a:rPr lang="en-US" dirty="0" err="1"/>
              <a:t>Graw</a:t>
            </a:r>
            <a:r>
              <a:rPr lang="en-US" dirty="0"/>
              <a:t> Hill publishers;2001.</a:t>
            </a:r>
          </a:p>
          <a:p>
            <a:pPr algn="l" rtl="0"/>
            <a:r>
              <a:rPr lang="en-US" dirty="0" smtClean="0"/>
              <a:t>Anthony </a:t>
            </a:r>
            <a:r>
              <a:rPr lang="en-US" dirty="0"/>
              <a:t>M K, Theresa S, JoAnn Glick, Martha Duffy and Fran </a:t>
            </a:r>
            <a:r>
              <a:rPr lang="en-US" dirty="0" err="1"/>
              <a:t>Paschall</a:t>
            </a:r>
            <a:r>
              <a:rPr lang="en-US" dirty="0"/>
              <a:t>. </a:t>
            </a:r>
          </a:p>
          <a:p>
            <a:pPr marL="0" indent="0" algn="l">
              <a:buNone/>
            </a:pPr>
            <a:r>
              <a:rPr lang="en-US" dirty="0"/>
              <a:t>Leadership and nurse retention, the pivotal role of nurse managers. JONA. Vol 35, </a:t>
            </a:r>
            <a:r>
              <a:rPr lang="en-US" dirty="0" smtClean="0"/>
              <a:t>Mar </a:t>
            </a:r>
            <a:r>
              <a:rPr lang="en-US" dirty="0"/>
              <a:t>2005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71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HOME WORK</a:t>
            </a:r>
            <a:endParaRPr lang="en-US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What's the ERH?  </a:t>
            </a:r>
          </a:p>
          <a:p>
            <a:pPr algn="l" rtl="0"/>
            <a:r>
              <a:rPr lang="en-US" dirty="0"/>
              <a:t>What are  Cognitive Skills for Critical </a:t>
            </a:r>
            <a:r>
              <a:rPr lang="en-US" dirty="0" smtClean="0"/>
              <a:t>Thinking? </a:t>
            </a:r>
          </a:p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79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600" cy="4555566"/>
          </a:xfrm>
        </p:spPr>
      </p:pic>
    </p:spTree>
    <p:extLst>
      <p:ext uri="{BB962C8B-B14F-4D97-AF65-F5344CB8AC3E}">
        <p14:creationId xmlns:p14="http://schemas.microsoft.com/office/powerpoint/2010/main" val="405058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Electronic Management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E-Management, like E-business refers to the electronic management </a:t>
            </a:r>
          </a:p>
          <a:p>
            <a:pPr marL="0" indent="0" algn="l">
              <a:buNone/>
            </a:pPr>
            <a:r>
              <a:rPr lang="en-US" dirty="0" smtClean="0"/>
              <a:t>using technology to improve and facilitate the governing process besides maintaining electronic records for the best performance and results of the work flow integration of information.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E-Management is about accomplishing the governmental goals and </a:t>
            </a:r>
          </a:p>
          <a:p>
            <a:pPr marL="0" indent="0" algn="l">
              <a:buNone/>
            </a:pPr>
            <a:r>
              <a:rPr lang="en-US" dirty="0" smtClean="0"/>
              <a:t>objectives through getting people linked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051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1" dirty="0" smtClean="0"/>
              <a:t>Electronic Health Records</a:t>
            </a:r>
          </a:p>
          <a:p>
            <a:pPr marL="0" indent="0" algn="l">
              <a:buNone/>
            </a:pPr>
            <a:r>
              <a:rPr lang="en-US" dirty="0" smtClean="0"/>
              <a:t>EHR </a:t>
            </a:r>
            <a:r>
              <a:rPr lang="en-US" b="1" dirty="0" smtClean="0"/>
              <a:t>define </a:t>
            </a:r>
            <a:r>
              <a:rPr lang="en-US" dirty="0" smtClean="0"/>
              <a:t>as: ―A patient record system is a type of clinical information system, which is dedicated to collecting, storing, manipulating, and making available clinical information important to the delivery of patient care.</a:t>
            </a:r>
          </a:p>
          <a:p>
            <a:pPr marL="0" indent="0" algn="l">
              <a:buNone/>
            </a:pPr>
            <a:r>
              <a:rPr lang="en-US" dirty="0" smtClean="0"/>
              <a:t>The central focus of such systems is clinical data and not financial or billing information.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39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The American Health Information Management Association defines three essential capabilities of an EHR:</a:t>
            </a:r>
          </a:p>
          <a:p>
            <a:pPr marL="0" indent="0" algn="l">
              <a:buNone/>
            </a:pPr>
            <a:r>
              <a:rPr lang="en-US" dirty="0" smtClean="0"/>
              <a:t>1. To capture data at the point of care.</a:t>
            </a:r>
          </a:p>
          <a:p>
            <a:pPr marL="0" indent="0" algn="l">
              <a:buNone/>
            </a:pPr>
            <a:r>
              <a:rPr lang="en-US" dirty="0" smtClean="0"/>
              <a:t>2. To integrate data from multiple internal and external sources, and</a:t>
            </a:r>
          </a:p>
          <a:p>
            <a:pPr marL="0" indent="0" algn="l">
              <a:buNone/>
            </a:pPr>
            <a:r>
              <a:rPr lang="en-US" dirty="0" smtClean="0"/>
              <a:t>3. To support caregiver decision making.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06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It encompasses </a:t>
            </a:r>
            <a:r>
              <a:rPr lang="en-US" b="1" dirty="0" smtClean="0"/>
              <a:t>main </a:t>
            </a:r>
            <a:r>
              <a:rPr lang="en-US" b="1" dirty="0" smtClean="0"/>
              <a:t>areas: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The delivery of health information, for health professionals and </a:t>
            </a:r>
          </a:p>
          <a:p>
            <a:pPr marL="0" indent="0" algn="l">
              <a:buNone/>
            </a:pPr>
            <a:r>
              <a:rPr lang="en-US" dirty="0" smtClean="0"/>
              <a:t>health consumers, through the Internet and telecommunications.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Using the power of </a:t>
            </a:r>
            <a:r>
              <a:rPr lang="en-US" dirty="0" smtClean="0"/>
              <a:t>IT and </a:t>
            </a:r>
            <a:r>
              <a:rPr lang="en-US" dirty="0" smtClean="0"/>
              <a:t>e-commerce to improve public health </a:t>
            </a:r>
          </a:p>
          <a:p>
            <a:pPr marL="0" indent="0" algn="l">
              <a:buNone/>
            </a:pPr>
            <a:r>
              <a:rPr lang="en-US" dirty="0" smtClean="0"/>
              <a:t>services, e.g. through the education and training of health workers.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The use of e-commerce and e-business practices in health systems </a:t>
            </a:r>
          </a:p>
          <a:p>
            <a:pPr marL="0" indent="0" algn="l">
              <a:buNone/>
            </a:pPr>
            <a:r>
              <a:rPr lang="en-US" dirty="0" smtClean="0"/>
              <a:t>management.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054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E-health provides a new method for using health resources - such as </a:t>
            </a:r>
          </a:p>
          <a:p>
            <a:pPr marL="0" indent="0" algn="l">
              <a:buNone/>
            </a:pPr>
            <a:r>
              <a:rPr lang="en-US" dirty="0" smtClean="0"/>
              <a:t>information, money, and medicines ,and in time should help to improve efficient use of these resources.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The Internet also provides a new medium for information dissemination, and for interaction and collaboration among institutions, health professionals, health providers and the public.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300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CRITICAL THINKING</a:t>
            </a:r>
          </a:p>
          <a:p>
            <a:pPr marL="0" indent="0" algn="l">
              <a:buNone/>
            </a:pPr>
            <a:r>
              <a:rPr lang="en-US" b="1" dirty="0" smtClean="0"/>
              <a:t>Critical thinking </a:t>
            </a:r>
            <a:r>
              <a:rPr lang="en-US" dirty="0" smtClean="0"/>
              <a:t>is a complicated process that involves skillfully </a:t>
            </a:r>
          </a:p>
          <a:p>
            <a:pPr marL="0" indent="0" algn="l">
              <a:buNone/>
            </a:pPr>
            <a:r>
              <a:rPr lang="en-US" dirty="0" smtClean="0"/>
              <a:t>directing the thinking process and imposing intellectual standards on </a:t>
            </a:r>
          </a:p>
          <a:p>
            <a:pPr marL="0" indent="0" algn="l">
              <a:buNone/>
            </a:pPr>
            <a:r>
              <a:rPr lang="en-US" dirty="0" smtClean="0"/>
              <a:t>the elements of thought. </a:t>
            </a:r>
          </a:p>
          <a:p>
            <a:pPr marL="0" indent="0" algn="l">
              <a:buNone/>
            </a:pPr>
            <a:r>
              <a:rPr lang="en-US" dirty="0" smtClean="0"/>
              <a:t>A more formal definition is as follows: ―the intellectually disciplined </a:t>
            </a:r>
          </a:p>
          <a:p>
            <a:pPr marL="0" indent="0" algn="l">
              <a:buNone/>
            </a:pPr>
            <a:r>
              <a:rPr lang="en-US" dirty="0" smtClean="0"/>
              <a:t>process of actively and skillfully conceptualizing, applying, </a:t>
            </a:r>
          </a:p>
          <a:p>
            <a:pPr marL="0" indent="0" algn="l">
              <a:buNone/>
            </a:pPr>
            <a:r>
              <a:rPr lang="en-US" dirty="0" smtClean="0"/>
              <a:t>analyzing, synthesizing, and/or evaluating information gathered from </a:t>
            </a:r>
          </a:p>
          <a:p>
            <a:pPr marL="0" indent="0" algn="l">
              <a:buNone/>
            </a:pPr>
            <a:r>
              <a:rPr lang="en-US" dirty="0" smtClean="0"/>
              <a:t>or generated by, observation, experience, reflection, reasoning, or </a:t>
            </a:r>
          </a:p>
          <a:p>
            <a:pPr marL="0" indent="0" algn="l">
              <a:buNone/>
            </a:pPr>
            <a:r>
              <a:rPr lang="en-US" dirty="0" smtClean="0"/>
              <a:t>communication, as a guide to belief and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555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v"/>
            </a:pPr>
            <a:r>
              <a:rPr lang="en-US" dirty="0" smtClean="0"/>
              <a:t>Critical thinking in nursing ―includes adherence to intellectual </a:t>
            </a:r>
          </a:p>
          <a:p>
            <a:pPr marL="0" indent="0" algn="l">
              <a:buNone/>
            </a:pPr>
            <a:r>
              <a:rPr lang="en-US" dirty="0" smtClean="0"/>
              <a:t>standards, proficiency in using reasoning, a commitment to develop </a:t>
            </a:r>
          </a:p>
          <a:p>
            <a:pPr marL="0" indent="0" algn="l">
              <a:buNone/>
            </a:pPr>
            <a:r>
              <a:rPr lang="en-US" dirty="0" smtClean="0"/>
              <a:t>and maintain intellectual traits of the mind and habits of thought and </a:t>
            </a:r>
          </a:p>
          <a:p>
            <a:pPr marL="0" indent="0" algn="l">
              <a:buNone/>
            </a:pPr>
            <a:r>
              <a:rPr lang="en-US" dirty="0" smtClean="0"/>
              <a:t>the competent use of thinking skills and abilities for sound clinical </a:t>
            </a:r>
          </a:p>
          <a:p>
            <a:pPr marL="0" indent="0" algn="l">
              <a:buNone/>
            </a:pPr>
            <a:r>
              <a:rPr lang="en-US" dirty="0" smtClean="0"/>
              <a:t>judgments and safe decision-making.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91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1" dirty="0" smtClean="0"/>
              <a:t>Elements of and Cognitive Skills for Critical Thinking:- </a:t>
            </a:r>
          </a:p>
          <a:p>
            <a:pPr marL="0" indent="0" algn="l">
              <a:buNone/>
            </a:pPr>
            <a:r>
              <a:rPr lang="en-US" dirty="0" smtClean="0"/>
              <a:t>1</a:t>
            </a:r>
            <a:r>
              <a:rPr lang="en-US" dirty="0" smtClean="0"/>
              <a:t>. The problem, question, concern, or issue being thought about by the </a:t>
            </a:r>
          </a:p>
          <a:p>
            <a:pPr marL="0" indent="0" algn="l">
              <a:buNone/>
            </a:pPr>
            <a:r>
              <a:rPr lang="en-US" dirty="0" smtClean="0"/>
              <a:t>thinker (i.e., what the thinker is attempting to figure out)</a:t>
            </a:r>
          </a:p>
          <a:p>
            <a:pPr marL="0" indent="0" algn="l">
              <a:buNone/>
            </a:pPr>
            <a:r>
              <a:rPr lang="en-US" dirty="0" smtClean="0"/>
              <a:t>2.The purpose or goal of the thinking (i.e., what does the thinker hope to </a:t>
            </a:r>
          </a:p>
          <a:p>
            <a:pPr marL="0" indent="0" algn="l">
              <a:buNone/>
            </a:pPr>
            <a:r>
              <a:rPr lang="en-US" dirty="0" smtClean="0"/>
              <a:t>accomplish?)</a:t>
            </a:r>
          </a:p>
          <a:p>
            <a:pPr marL="0" indent="0" algn="l">
              <a:buNone/>
            </a:pPr>
            <a:r>
              <a:rPr lang="en-US" dirty="0" smtClean="0"/>
              <a:t>3. The frame of reference, point of view, or worldview the thinker holds </a:t>
            </a:r>
          </a:p>
          <a:p>
            <a:pPr marL="0" indent="0" algn="l">
              <a:buNone/>
            </a:pPr>
            <a:r>
              <a:rPr lang="en-US" dirty="0" smtClean="0"/>
              <a:t>about the issue or problem</a:t>
            </a:r>
          </a:p>
          <a:p>
            <a:pPr marL="0" indent="0" algn="l">
              <a:buNone/>
            </a:pPr>
            <a:r>
              <a:rPr lang="en-US" dirty="0" smtClean="0"/>
              <a:t>4. The assumptions the thinker holds true about the issue or problem</a:t>
            </a:r>
          </a:p>
          <a:p>
            <a:pPr marL="0" indent="0" algn="l">
              <a:buNone/>
            </a:pPr>
            <a:r>
              <a:rPr lang="en-US" dirty="0" smtClean="0"/>
              <a:t>5. The central concepts, ideas, principles, and theories the thinker uses in</a:t>
            </a:r>
          </a:p>
          <a:p>
            <a:pPr marL="0" indent="0" algn="l">
              <a:buNone/>
            </a:pPr>
            <a:r>
              <a:rPr lang="en-US" dirty="0" smtClean="0"/>
              <a:t>reasoning about the issue or problem.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10631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717</Words>
  <Application>Microsoft Office PowerPoint</Application>
  <PresentationFormat>شاشة عريضة</PresentationFormat>
  <Paragraphs>67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1" baseType="lpstr">
      <vt:lpstr>Agency FB</vt:lpstr>
      <vt:lpstr>Algerian</vt:lpstr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Electronic Management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REFERENCES</vt:lpstr>
      <vt:lpstr>HOME WORK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11</cp:revision>
  <dcterms:created xsi:type="dcterms:W3CDTF">2023-08-30T18:56:39Z</dcterms:created>
  <dcterms:modified xsi:type="dcterms:W3CDTF">2023-11-28T08:36:57Z</dcterms:modified>
</cp:coreProperties>
</file>